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13716000" cx="24377650"/>
  <p:notesSz cx="6858000" cy="9144000"/>
  <p:embeddedFontLst>
    <p:embeddedFont>
      <p:font typeface="Roboto Thin"/>
      <p:regular r:id="rId23"/>
      <p:bold r:id="rId24"/>
      <p:italic r:id="rId25"/>
      <p:boldItalic r:id="rId26"/>
    </p:embeddedFont>
    <p:embeddedFont>
      <p:font typeface="Roboto Black"/>
      <p:bold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Roboto Medium"/>
      <p:regular r:id="rId33"/>
      <p:bold r:id="rId34"/>
      <p:italic r:id="rId35"/>
      <p:boldItalic r:id="rId36"/>
    </p:embeddedFont>
    <p:embeddedFont>
      <p:font typeface="Lato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9B804ED-9CF5-4642-AE63-6689A4D5847A}">
  <a:tblStyle styleId="{39B804ED-9CF5-4642-AE63-6689A4D584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8"/>
        <p:guide pos="8160" orient="horz"/>
        <p:guide pos="480" orient="horz"/>
        <p:guide pos="14398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Light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Thin-bold.fntdata"/><Relationship Id="rId23" Type="http://schemas.openxmlformats.org/officeDocument/2006/relationships/font" Target="fonts/RobotoThi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Thin-boldItalic.fntdata"/><Relationship Id="rId25" Type="http://schemas.openxmlformats.org/officeDocument/2006/relationships/font" Target="fonts/RobotoThin-italic.fntdata"/><Relationship Id="rId28" Type="http://schemas.openxmlformats.org/officeDocument/2006/relationships/font" Target="fonts/RobotoBlack-boldItalic.fntdata"/><Relationship Id="rId27" Type="http://schemas.openxmlformats.org/officeDocument/2006/relationships/font" Target="fonts/RobotoBlack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schemas.openxmlformats.org/officeDocument/2006/relationships/font" Target="fonts/RobotoMedium-regular.fnt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35" Type="http://schemas.openxmlformats.org/officeDocument/2006/relationships/font" Target="fonts/RobotoMedium-italic.fntdata"/><Relationship Id="rId12" Type="http://schemas.openxmlformats.org/officeDocument/2006/relationships/slide" Target="slides/slide6.xml"/><Relationship Id="rId34" Type="http://schemas.openxmlformats.org/officeDocument/2006/relationships/font" Target="fonts/RobotoMedium-bold.fntdata"/><Relationship Id="rId15" Type="http://schemas.openxmlformats.org/officeDocument/2006/relationships/slide" Target="slides/slide9.xml"/><Relationship Id="rId37" Type="http://schemas.openxmlformats.org/officeDocument/2006/relationships/font" Target="fonts/LatoLight-regular.fntdata"/><Relationship Id="rId14" Type="http://schemas.openxmlformats.org/officeDocument/2006/relationships/slide" Target="slides/slide8.xml"/><Relationship Id="rId36" Type="http://schemas.openxmlformats.org/officeDocument/2006/relationships/font" Target="fonts/RobotoMedium-boldItalic.fntdata"/><Relationship Id="rId17" Type="http://schemas.openxmlformats.org/officeDocument/2006/relationships/slide" Target="slides/slide11.xml"/><Relationship Id="rId39" Type="http://schemas.openxmlformats.org/officeDocument/2006/relationships/font" Target="fonts/LatoLight-italic.fntdata"/><Relationship Id="rId16" Type="http://schemas.openxmlformats.org/officeDocument/2006/relationships/slide" Target="slides/slide10.xml"/><Relationship Id="rId38" Type="http://schemas.openxmlformats.org/officeDocument/2006/relationships/font" Target="fonts/LatoLight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30a814dc5_0_5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30a814dc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bda237585_0_32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bda237585_0_3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8bda237585_0_32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bda237585_0_32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bda237585_0_3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8bda237585_0_32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bda237585_3_76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bda237585_3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bda237585_0_32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bda237585_0_3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8bda237585_0_32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bda237585_0_32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bda237585_0_3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8bda237585_0_32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c4168495fb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c4168495f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c4168495fb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bda237585_3_101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bda237585_3_1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83034316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8303431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783034316d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bda237585_3_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bda23758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bda237585_3_229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bda237585_3_2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bda237455_0_24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bda237455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- http request smuggling, slow http POST attack,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bda237585_3_25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bda237585_3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bda237585_0_318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bda237585_0_3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Attachments with screenshots 1-7 provided separately.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/24 is 256 IP addresses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 malware files discovered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bda237585_0_32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bda237585_0_3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8bda237585_0_32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bda237585_3_51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bda237585_3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831006" y="1985533"/>
            <a:ext cx="22715700" cy="54735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30984" y="7557667"/>
            <a:ext cx="22715700" cy="21135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830984" y="2949667"/>
            <a:ext cx="22715700" cy="52359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830984" y="8405933"/>
            <a:ext cx="22715700" cy="3468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Subsection Slide">
  <p:cSld name="CUSTOM_17_2_1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. Numbered 1–4 (Green)">
  <p:cSld name="CUSTOM_2_7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5" name="Google Shape;65;p1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grpSp>
        <p:nvGrpSpPr>
          <p:cNvPr id="67" name="Google Shape;67;p14"/>
          <p:cNvGrpSpPr/>
          <p:nvPr/>
        </p:nvGrpSpPr>
        <p:grpSpPr>
          <a:xfrm>
            <a:off x="1218894" y="3676879"/>
            <a:ext cx="2071187" cy="1656821"/>
            <a:chOff x="457200" y="1378813"/>
            <a:chExt cx="776889" cy="621300"/>
          </a:xfrm>
        </p:grpSpPr>
        <p:sp>
          <p:nvSpPr>
            <p:cNvPr id="68" name="Google Shape;68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14"/>
          <p:cNvGrpSpPr/>
          <p:nvPr/>
        </p:nvGrpSpPr>
        <p:grpSpPr>
          <a:xfrm>
            <a:off x="1218894" y="5943313"/>
            <a:ext cx="2071187" cy="1656821"/>
            <a:chOff x="457200" y="1378813"/>
            <a:chExt cx="776889" cy="621300"/>
          </a:xfrm>
        </p:grpSpPr>
        <p:sp>
          <p:nvSpPr>
            <p:cNvPr id="71" name="Google Shape;71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14"/>
          <p:cNvGrpSpPr/>
          <p:nvPr/>
        </p:nvGrpSpPr>
        <p:grpSpPr>
          <a:xfrm>
            <a:off x="1218894" y="8196979"/>
            <a:ext cx="2071187" cy="1656821"/>
            <a:chOff x="457200" y="1378813"/>
            <a:chExt cx="776889" cy="621300"/>
          </a:xfrm>
        </p:grpSpPr>
        <p:sp>
          <p:nvSpPr>
            <p:cNvPr id="74" name="Google Shape;74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" name="Google Shape;76;p14"/>
          <p:cNvGrpSpPr/>
          <p:nvPr/>
        </p:nvGrpSpPr>
        <p:grpSpPr>
          <a:xfrm>
            <a:off x="1218894" y="10463379"/>
            <a:ext cx="2071187" cy="1656821"/>
            <a:chOff x="457200" y="1378813"/>
            <a:chExt cx="776889" cy="621300"/>
          </a:xfrm>
        </p:grpSpPr>
        <p:sp>
          <p:nvSpPr>
            <p:cNvPr id="77" name="Google Shape;77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 txBox="1"/>
          <p:nvPr>
            <p:ph idx="3" type="subTitle"/>
          </p:nvPr>
        </p:nvSpPr>
        <p:spPr>
          <a:xfrm>
            <a:off x="-32791" y="37280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0" name="Google Shape;80;p14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>
            <p:ph idx="4" type="subTitle"/>
          </p:nvPr>
        </p:nvSpPr>
        <p:spPr>
          <a:xfrm>
            <a:off x="-32791" y="59561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4" name="Google Shape;84;p14"/>
          <p:cNvSpPr txBox="1"/>
          <p:nvPr>
            <p:ph idx="5" type="subTitle"/>
          </p:nvPr>
        </p:nvSpPr>
        <p:spPr>
          <a:xfrm>
            <a:off x="0" y="8203367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5" name="Google Shape;85;p14"/>
          <p:cNvSpPr txBox="1"/>
          <p:nvPr>
            <p:ph idx="6" type="subTitle"/>
          </p:nvPr>
        </p:nvSpPr>
        <p:spPr>
          <a:xfrm>
            <a:off x="-32791" y="10450567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Text with Sidebar">
  <p:cSld name="CUSTOM_2_4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0" y="1802600"/>
            <a:ext cx="177945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9" name="Google Shape;89;p15"/>
          <p:cNvSpPr txBox="1"/>
          <p:nvPr>
            <p:ph idx="2" type="body"/>
          </p:nvPr>
        </p:nvSpPr>
        <p:spPr>
          <a:xfrm>
            <a:off x="0" y="3322133"/>
            <a:ext cx="17860800" cy="103935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0" name="Google Shape;90;p15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91" name="Google Shape;91;p15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" name="Google Shape;93;p1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5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Text Only">
  <p:cSld name="CUSTOM_2_7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99" name="Google Shape;99;p1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103" name="Google Shape;103;p16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0984" y="5735600"/>
            <a:ext cx="22715700" cy="2244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83098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1288304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830984" y="1481600"/>
            <a:ext cx="7485900" cy="20151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830984" y="3705600"/>
            <a:ext cx="7485900" cy="8478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1306993" y="1200400"/>
            <a:ext cx="16976400" cy="10908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12188825" y="-333"/>
            <a:ext cx="121887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707816" y="3288467"/>
            <a:ext cx="10784400" cy="39528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707816" y="7474867"/>
            <a:ext cx="10784400" cy="32937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13168570" y="1930867"/>
            <a:ext cx="10229400" cy="98535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830984" y="11281533"/>
            <a:ext cx="15992700" cy="1613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indent="-463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indent="-463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indent="-463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indent="-463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indent="-463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indent="-463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indent="-463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indent="-463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4.png"/><Relationship Id="rId5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Final Engagement</a:t>
            </a:r>
            <a:endParaRPr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Attack, Defense &amp; Analysis of a Vulnerable Network</a:t>
            </a:r>
            <a:endParaRPr sz="68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7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/>
          <p:nvPr/>
        </p:nvSpPr>
        <p:spPr>
          <a:xfrm flipH="1">
            <a:off x="1075250" y="511500"/>
            <a:ext cx="144465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Normal Internet Browsing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13" name="Google Shape;213;p26"/>
          <p:cNvSpPr/>
          <p:nvPr/>
        </p:nvSpPr>
        <p:spPr>
          <a:xfrm flipH="1">
            <a:off x="1075200" y="2088950"/>
            <a:ext cx="7120200" cy="781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>
                <a:solidFill>
                  <a:srgbClr val="38761D"/>
                </a:solidFill>
              </a:rPr>
              <a:t>Summarize the following: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b="1"/>
          </a:p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6"/>
          <p:cNvSpPr/>
          <p:nvPr/>
        </p:nvSpPr>
        <p:spPr>
          <a:xfrm flipH="1">
            <a:off x="1806650" y="3271588"/>
            <a:ext cx="22571100" cy="7683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 txBox="1"/>
          <p:nvPr>
            <p:ph idx="3" type="body"/>
          </p:nvPr>
        </p:nvSpPr>
        <p:spPr>
          <a:xfrm>
            <a:off x="926250" y="3375400"/>
            <a:ext cx="21022500" cy="81444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463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HTTP 	traffic</a:t>
            </a:r>
            <a:r>
              <a:rPr lang="en-US">
                <a:solidFill>
                  <a:srgbClr val="38761D"/>
                </a:solidFill>
              </a:rPr>
              <a:t> 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The user was doing a </a:t>
            </a:r>
            <a:r>
              <a:rPr lang="en-US">
                <a:solidFill>
                  <a:srgbClr val="38761D"/>
                </a:solidFill>
              </a:rPr>
              <a:t>GET Request; browsing the url below: 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http://subscription-assets-time.com/prod/assets/themes/magazines/SUBS/templates/velocity/site/td.pcslogin/login.html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5950" y="7193975"/>
            <a:ext cx="15384601" cy="8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50100" y="5706250"/>
            <a:ext cx="3541350" cy="38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/>
          <p:nvPr/>
        </p:nvSpPr>
        <p:spPr>
          <a:xfrm flipH="1">
            <a:off x="1049200" y="511500"/>
            <a:ext cx="144204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 txBox="1"/>
          <p:nvPr>
            <p:ph type="title"/>
          </p:nvPr>
        </p:nvSpPr>
        <p:spPr>
          <a:xfrm>
            <a:off x="-32804" y="0"/>
            <a:ext cx="243777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Typical Shopping Activity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28" name="Google Shape;228;p27"/>
          <p:cNvSpPr/>
          <p:nvPr/>
        </p:nvSpPr>
        <p:spPr>
          <a:xfrm flipH="1">
            <a:off x="1049125" y="2088950"/>
            <a:ext cx="7120200" cy="7941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>
                <a:solidFill>
                  <a:srgbClr val="38761D"/>
                </a:solidFill>
              </a:rPr>
              <a:t>Summarize the following: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b="1"/>
          </a:p>
        </p:txBody>
      </p:sp>
      <p:sp>
        <p:nvSpPr>
          <p:cNvPr id="230" name="Google Shape;230;p2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7"/>
          <p:cNvSpPr/>
          <p:nvPr/>
        </p:nvSpPr>
        <p:spPr>
          <a:xfrm flipH="1">
            <a:off x="1075100" y="3424675"/>
            <a:ext cx="22571100" cy="83421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7"/>
          <p:cNvSpPr txBox="1"/>
          <p:nvPr>
            <p:ph idx="3" type="body"/>
          </p:nvPr>
        </p:nvSpPr>
        <p:spPr>
          <a:xfrm>
            <a:off x="475" y="3424675"/>
            <a:ext cx="24377700" cy="6554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463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FFFFFF"/>
                </a:solidFill>
              </a:rPr>
              <a:t>What kind of traffic did you observe?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>
                <a:solidFill>
                  <a:srgbClr val="FFFFFF"/>
                </a:solidFill>
              </a:rPr>
              <a:t>Which</a:t>
            </a:r>
            <a:r>
              <a:rPr lang="en-US">
                <a:solidFill>
                  <a:srgbClr val="FFFFFF"/>
                </a:solidFill>
              </a:rPr>
              <a:t> protocol(s)</a:t>
            </a:r>
            <a:r>
              <a:rPr lang="en-US">
                <a:solidFill>
                  <a:srgbClr val="FFFFFF"/>
                </a:solidFill>
              </a:rPr>
              <a:t>?</a:t>
            </a:r>
            <a:r>
              <a:rPr lang="en-US">
                <a:solidFill>
                  <a:srgbClr val="38761D"/>
                </a:solidFill>
              </a:rPr>
              <a:t> Traffic HTTP</a:t>
            </a:r>
            <a:r>
              <a:rPr lang="en-US">
                <a:solidFill>
                  <a:srgbClr val="38761D"/>
                </a:solidFill>
              </a:rPr>
              <a:t> protocol TCP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FFFFFF"/>
                </a:solidFill>
              </a:rPr>
              <a:t>What, specifically, was the user doing? Which site were they browsing?</a:t>
            </a:r>
            <a:r>
              <a:rPr lang="en-US">
                <a:solidFill>
                  <a:srgbClr val="38761D"/>
                </a:solidFill>
              </a:rPr>
              <a:t> Get  request cardboardspaceshiptoys.com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Include a description of any interesting files.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57650" y="5355223"/>
            <a:ext cx="9492100" cy="579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731368" y="5801542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Malicious Activity</a:t>
            </a:r>
            <a:endParaRPr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grpSp>
        <p:nvGrpSpPr>
          <p:cNvPr id="240" name="Google Shape;240;p28"/>
          <p:cNvGrpSpPr/>
          <p:nvPr/>
        </p:nvGrpSpPr>
        <p:grpSpPr>
          <a:xfrm>
            <a:off x="5129722" y="5983737"/>
            <a:ext cx="2101019" cy="1748525"/>
            <a:chOff x="457200" y="1378813"/>
            <a:chExt cx="776889" cy="621300"/>
          </a:xfrm>
        </p:grpSpPr>
        <p:sp>
          <p:nvSpPr>
            <p:cNvPr id="241" name="Google Shape;241;p2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/>
          <p:nvPr/>
        </p:nvSpPr>
        <p:spPr>
          <a:xfrm flipH="1">
            <a:off x="1049175" y="511500"/>
            <a:ext cx="155676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"/>
          <p:cNvSpPr txBox="1"/>
          <p:nvPr>
            <p:ph type="title"/>
          </p:nvPr>
        </p:nvSpPr>
        <p:spPr>
          <a:xfrm>
            <a:off x="475" y="0"/>
            <a:ext cx="24443100" cy="1612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Downloading Torrented Movie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50" name="Google Shape;250;p29"/>
          <p:cNvSpPr/>
          <p:nvPr/>
        </p:nvSpPr>
        <p:spPr>
          <a:xfrm flipH="1">
            <a:off x="1075200" y="2088950"/>
            <a:ext cx="7120200" cy="781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9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>
                <a:solidFill>
                  <a:srgbClr val="38761D"/>
                </a:solidFill>
              </a:rPr>
              <a:t>Summarize the following: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b="1"/>
          </a:p>
        </p:txBody>
      </p:sp>
      <p:sp>
        <p:nvSpPr>
          <p:cNvPr id="252" name="Google Shape;252;p2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9"/>
          <p:cNvSpPr/>
          <p:nvPr/>
        </p:nvSpPr>
        <p:spPr>
          <a:xfrm flipH="1">
            <a:off x="1075100" y="3424675"/>
            <a:ext cx="22571100" cy="8490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 txBox="1"/>
          <p:nvPr>
            <p:ph idx="3" type="body"/>
          </p:nvPr>
        </p:nvSpPr>
        <p:spPr>
          <a:xfrm>
            <a:off x="533500" y="3424677"/>
            <a:ext cx="24377700" cy="50733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fontScale="77500" lnSpcReduction="20000"/>
          </a:bodyPr>
          <a:lstStyle/>
          <a:p>
            <a:pPr indent="-41068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lang="en-US">
                <a:solidFill>
                  <a:srgbClr val="38761D"/>
                </a:solidFill>
              </a:rPr>
              <a:t>There was observed traffic using TCP, BitTorrent, and HTTP protocols.</a:t>
            </a:r>
            <a:endParaRPr>
              <a:solidFill>
                <a:srgbClr val="38761D"/>
              </a:solidFill>
            </a:endParaRPr>
          </a:p>
          <a:p>
            <a:pPr indent="-41068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lang="en-US">
                <a:solidFill>
                  <a:srgbClr val="38761D"/>
                </a:solidFill>
              </a:rPr>
              <a:t>The user on MAC address (00:16:17:18:66:c8), was browsing and downloading movies from the site: publicdomaintorrents.info</a:t>
            </a:r>
            <a:endParaRPr>
              <a:solidFill>
                <a:srgbClr val="38761D"/>
              </a:solidFill>
            </a:endParaRPr>
          </a:p>
          <a:p>
            <a:pPr indent="-410686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lang="en-US">
                <a:solidFill>
                  <a:srgbClr val="38761D"/>
                </a:solidFill>
              </a:rPr>
              <a:t>Below are screenshots of a packet showing the HTTP GET request for the movie file and another showing the webpage from which the files were downloaded.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02988" y="6979083"/>
            <a:ext cx="6367450" cy="4389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0174" y="7378475"/>
            <a:ext cx="11791475" cy="33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/>
          <p:nvPr/>
        </p:nvSpPr>
        <p:spPr>
          <a:xfrm flipH="1">
            <a:off x="1049225" y="511500"/>
            <a:ext cx="141075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0"/>
          <p:cNvSpPr txBox="1"/>
          <p:nvPr>
            <p:ph type="title"/>
          </p:nvPr>
        </p:nvSpPr>
        <p:spPr>
          <a:xfrm>
            <a:off x="475" y="0"/>
            <a:ext cx="242574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Illicit Download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65" name="Google Shape;265;p30"/>
          <p:cNvSpPr/>
          <p:nvPr/>
        </p:nvSpPr>
        <p:spPr>
          <a:xfrm flipH="1">
            <a:off x="1075200" y="2088950"/>
            <a:ext cx="7120200" cy="781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>
                <a:solidFill>
                  <a:srgbClr val="38761D"/>
                </a:solidFill>
              </a:rPr>
              <a:t>A Trojan Horse: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b="1"/>
          </a:p>
        </p:txBody>
      </p:sp>
      <p:sp>
        <p:nvSpPr>
          <p:cNvPr id="267" name="Google Shape;267;p3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0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/>
          <p:cNvSpPr/>
          <p:nvPr/>
        </p:nvSpPr>
        <p:spPr>
          <a:xfrm flipH="1">
            <a:off x="1075100" y="3424675"/>
            <a:ext cx="22571100" cy="7683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0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463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When observing HTTP packets it shows the download of a word document by the IP 10.6.12.157.  Seven seconds later IP 10.6.12.203 navigates to 205.185.125.104.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The user navigates specifically to 205.185.125.104/files/june11.dll from no referring site.</a:t>
            </a:r>
            <a:endParaRPr>
              <a:solidFill>
                <a:srgbClr val="38761D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The file that was downloaded is a Trojan Horse, which allows an unauthorized user remote access to the machine.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271" name="Google Shape;27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0500" y="8561425"/>
            <a:ext cx="21660310" cy="14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/>
          <p:nvPr/>
        </p:nvSpPr>
        <p:spPr>
          <a:xfrm flipH="1">
            <a:off x="1049225" y="511500"/>
            <a:ext cx="141075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 txBox="1"/>
          <p:nvPr>
            <p:ph type="title"/>
          </p:nvPr>
        </p:nvSpPr>
        <p:spPr>
          <a:xfrm>
            <a:off x="0" y="0"/>
            <a:ext cx="14456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Illicit Download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79" name="Google Shape;279;p31"/>
          <p:cNvSpPr/>
          <p:nvPr/>
        </p:nvSpPr>
        <p:spPr>
          <a:xfrm flipH="1">
            <a:off x="1075200" y="2088950"/>
            <a:ext cx="7120200" cy="781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>
                <a:solidFill>
                  <a:srgbClr val="38761D"/>
                </a:solidFill>
              </a:rPr>
              <a:t>A Trojan Horse: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b="1"/>
          </a:p>
        </p:txBody>
      </p:sp>
      <p:sp>
        <p:nvSpPr>
          <p:cNvPr id="281" name="Google Shape;281;p3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1"/>
          <p:cNvSpPr/>
          <p:nvPr/>
        </p:nvSpPr>
        <p:spPr>
          <a:xfrm flipH="1">
            <a:off x="5197200" y="3424675"/>
            <a:ext cx="13766100" cy="76836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0384" y="3709835"/>
            <a:ext cx="12331942" cy="71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/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The End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/>
          <p:nvPr/>
        </p:nvSpPr>
        <p:spPr>
          <a:xfrm flipH="1">
            <a:off x="686600" y="580525"/>
            <a:ext cx="7065600" cy="972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Table of Contents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flipH="1">
            <a:off x="1071250" y="2088950"/>
            <a:ext cx="13407600" cy="6864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-US">
                <a:solidFill>
                  <a:srgbClr val="38761D"/>
                </a:solidFill>
              </a:rPr>
              <a:t>This document contains the following resources: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22" name="Google Shape;122;p18"/>
          <p:cNvSpPr txBox="1"/>
          <p:nvPr>
            <p:ph idx="3" type="subTitle"/>
          </p:nvPr>
        </p:nvSpPr>
        <p:spPr>
          <a:xfrm>
            <a:off x="32600" y="3728000"/>
            <a:ext cx="243777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Network Topology &amp; Critical Vulnerabilities</a:t>
            </a:r>
            <a:endParaRPr b="1"/>
          </a:p>
        </p:txBody>
      </p:sp>
      <p:sp>
        <p:nvSpPr>
          <p:cNvPr id="123" name="Google Shape;123;p18"/>
          <p:cNvSpPr txBox="1"/>
          <p:nvPr>
            <p:ph idx="4" type="subTitle"/>
          </p:nvPr>
        </p:nvSpPr>
        <p:spPr>
          <a:xfrm>
            <a:off x="32750" y="5956100"/>
            <a:ext cx="243777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/>
              <a:t>Traffic Profile</a:t>
            </a:r>
            <a:endParaRPr/>
          </a:p>
        </p:txBody>
      </p:sp>
      <p:sp>
        <p:nvSpPr>
          <p:cNvPr id="124" name="Google Shape;124;p18"/>
          <p:cNvSpPr txBox="1"/>
          <p:nvPr>
            <p:ph idx="5" type="subTitle"/>
          </p:nvPr>
        </p:nvSpPr>
        <p:spPr>
          <a:xfrm>
            <a:off x="65450" y="8203375"/>
            <a:ext cx="243777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/>
              <a:t>Normal Activity</a:t>
            </a:r>
            <a:endParaRPr/>
          </a:p>
        </p:txBody>
      </p:sp>
      <p:sp>
        <p:nvSpPr>
          <p:cNvPr id="125" name="Google Shape;125;p18"/>
          <p:cNvSpPr txBox="1"/>
          <p:nvPr>
            <p:ph idx="6" type="subTitle"/>
          </p:nvPr>
        </p:nvSpPr>
        <p:spPr>
          <a:xfrm>
            <a:off x="-32750" y="10450575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Malicious Activity</a:t>
            </a:r>
            <a:endParaRPr/>
          </a:p>
        </p:txBody>
      </p:sp>
      <p:grpSp>
        <p:nvGrpSpPr>
          <p:cNvPr id="126" name="Google Shape;126;p18"/>
          <p:cNvGrpSpPr/>
          <p:nvPr/>
        </p:nvGrpSpPr>
        <p:grpSpPr>
          <a:xfrm>
            <a:off x="1218872" y="3597975"/>
            <a:ext cx="2101019" cy="1748525"/>
            <a:chOff x="457200" y="1378813"/>
            <a:chExt cx="776889" cy="621300"/>
          </a:xfrm>
        </p:grpSpPr>
        <p:sp>
          <p:nvSpPr>
            <p:cNvPr id="127" name="Google Shape;127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18"/>
          <p:cNvGrpSpPr/>
          <p:nvPr/>
        </p:nvGrpSpPr>
        <p:grpSpPr>
          <a:xfrm>
            <a:off x="1218872" y="5891087"/>
            <a:ext cx="2101019" cy="1748525"/>
            <a:chOff x="457200" y="1378813"/>
            <a:chExt cx="776889" cy="621300"/>
          </a:xfrm>
        </p:grpSpPr>
        <p:sp>
          <p:nvSpPr>
            <p:cNvPr id="130" name="Google Shape;130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" name="Google Shape;132;p18"/>
          <p:cNvGrpSpPr/>
          <p:nvPr/>
        </p:nvGrpSpPr>
        <p:grpSpPr>
          <a:xfrm>
            <a:off x="1218872" y="8184175"/>
            <a:ext cx="2101019" cy="1748525"/>
            <a:chOff x="457200" y="1378813"/>
            <a:chExt cx="776889" cy="621300"/>
          </a:xfrm>
        </p:grpSpPr>
        <p:sp>
          <p:nvSpPr>
            <p:cNvPr id="133" name="Google Shape;133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18"/>
          <p:cNvGrpSpPr/>
          <p:nvPr/>
        </p:nvGrpSpPr>
        <p:grpSpPr>
          <a:xfrm>
            <a:off x="1218872" y="10385562"/>
            <a:ext cx="2101019" cy="1748525"/>
            <a:chOff x="457200" y="1378813"/>
            <a:chExt cx="776889" cy="621300"/>
          </a:xfrm>
        </p:grpSpPr>
        <p:sp>
          <p:nvSpPr>
            <p:cNvPr id="136" name="Google Shape;136;p18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Network Topology</a:t>
            </a:r>
            <a:endParaRPr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&amp; Critical Vulnerabilities</a:t>
            </a:r>
            <a:endParaRPr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grpSp>
        <p:nvGrpSpPr>
          <p:cNvPr id="144" name="Google Shape;144;p19"/>
          <p:cNvGrpSpPr/>
          <p:nvPr/>
        </p:nvGrpSpPr>
        <p:grpSpPr>
          <a:xfrm>
            <a:off x="4947222" y="5531562"/>
            <a:ext cx="2101019" cy="1748525"/>
            <a:chOff x="457200" y="1378813"/>
            <a:chExt cx="776889" cy="621300"/>
          </a:xfrm>
        </p:grpSpPr>
        <p:sp>
          <p:nvSpPr>
            <p:cNvPr id="145" name="Google Shape;145;p19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6" name="Google Shape;146;p19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378"/>
              <a:buFont typeface="Arial"/>
              <a:buNone/>
            </a:pPr>
            <a:r>
              <a:rPr lang="en-US" sz="37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37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Address Range: 192.168.1.0/24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Netmask: 255.255.255.0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Gateway: 192.168.1.1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78378"/>
              <a:buFont typeface="Arial"/>
              <a:buNone/>
            </a:pPr>
            <a:r>
              <a:rPr lang="en-US" sz="370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37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IPv4: 192.168.1.105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OS: Linux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Hostname: Capstone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IPv4: 192.168.1.100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OS: Linux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Hostname: ELK Server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IPv4: 192.168.1.90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OS: Linux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Hostname: Kali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82857"/>
              <a:buFont typeface="Arial"/>
              <a:buNone/>
            </a:pPr>
            <a:r>
              <a:rPr lang="en-US" sz="3500"/>
              <a:t>IPv4: 192.168.1.110</a:t>
            </a:r>
            <a:endParaRPr sz="3500"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107407"/>
              <a:buFont typeface="Arial"/>
              <a:buNone/>
            </a:pPr>
            <a:r>
              <a:rPr lang="en-US"/>
              <a:t>OS: Linux 3.2 - 4.9</a:t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107407"/>
              <a:buFont typeface="Arial"/>
              <a:buNone/>
            </a:pPr>
            <a:r>
              <a:rPr lang="en-US"/>
              <a:t>Hostname: Target1</a:t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ct val="107407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0"/>
          <p:cNvSpPr/>
          <p:nvPr/>
        </p:nvSpPr>
        <p:spPr>
          <a:xfrm flipH="1">
            <a:off x="1127375" y="561900"/>
            <a:ext cx="9649200" cy="861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0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Network Topology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54" name="Google Shape;154;p20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7925" y="1782838"/>
            <a:ext cx="14792934" cy="11383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/>
          <p:nvPr/>
        </p:nvSpPr>
        <p:spPr>
          <a:xfrm flipH="1">
            <a:off x="952650" y="561900"/>
            <a:ext cx="14464800" cy="10023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 txBox="1"/>
          <p:nvPr>
            <p:ph type="title"/>
          </p:nvPr>
        </p:nvSpPr>
        <p:spPr>
          <a:xfrm>
            <a:off x="65600" y="0"/>
            <a:ext cx="243777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Critical Vulnerabilities: Target 1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62" name="Google Shape;162;p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21"/>
          <p:cNvSpPr/>
          <p:nvPr/>
        </p:nvSpPr>
        <p:spPr>
          <a:xfrm flipH="1">
            <a:off x="1827525" y="2295400"/>
            <a:ext cx="18621900" cy="676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1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  <a:noFill/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38761D"/>
                </a:solidFill>
              </a:rPr>
              <a:t>Our assessment uncovered the following critical </a:t>
            </a:r>
            <a:r>
              <a:rPr lang="en-US" sz="4400">
                <a:solidFill>
                  <a:srgbClr val="38761D"/>
                </a:solidFill>
              </a:rPr>
              <a:t>vulnerabilities</a:t>
            </a:r>
            <a:r>
              <a:rPr lang="en-US" sz="4400">
                <a:solidFill>
                  <a:srgbClr val="38761D"/>
                </a:solidFill>
              </a:rPr>
              <a:t> in </a:t>
            </a:r>
            <a:r>
              <a:rPr b="1" lang="en-US" sz="4400">
                <a:solidFill>
                  <a:srgbClr val="38761D"/>
                </a:solidFill>
              </a:rPr>
              <a:t>Target 1</a:t>
            </a:r>
            <a:r>
              <a:rPr lang="en-US" sz="4400">
                <a:solidFill>
                  <a:srgbClr val="38761D"/>
                </a:solidFill>
              </a:rPr>
              <a:t>.</a:t>
            </a:r>
            <a:endParaRPr sz="4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65" name="Google Shape;165;p21"/>
          <p:cNvGraphicFramePr/>
          <p:nvPr/>
        </p:nvGraphicFramePr>
        <p:xfrm>
          <a:off x="952475" y="40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{39B804ED-9CF5-4642-AE63-6689A4D5847A}</a:tableStyleId>
              </a:tblPr>
              <a:tblGrid>
                <a:gridCol w="7331875"/>
                <a:gridCol w="7331875"/>
                <a:gridCol w="7331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Brute Force Login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Cracked password due to insecure password protocols.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Hacked into Michael’s account.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 ssh Access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Established ssh connection as a regular user.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Remotely established a user shell.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Denial of Service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Service disruptions likely due to lack of protection measures.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Disruptions to server, network, and systems.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 POST Vulnerability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Unsecured http POST ability.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 attack exposure &amp; strain on system resources.</a:t>
                      </a:r>
                      <a:endParaRPr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731368" y="5801529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Traffic Profile</a:t>
            </a:r>
            <a:endParaRPr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grpSp>
        <p:nvGrpSpPr>
          <p:cNvPr id="172" name="Google Shape;172;p22"/>
          <p:cNvGrpSpPr/>
          <p:nvPr/>
        </p:nvGrpSpPr>
        <p:grpSpPr>
          <a:xfrm>
            <a:off x="6250822" y="5983737"/>
            <a:ext cx="2101019" cy="1748525"/>
            <a:chOff x="457200" y="1378813"/>
            <a:chExt cx="776889" cy="621300"/>
          </a:xfrm>
        </p:grpSpPr>
        <p:sp>
          <p:nvSpPr>
            <p:cNvPr id="173" name="Google Shape;173;p22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4" name="Google Shape;174;p22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 flipH="1">
            <a:off x="1023175" y="561900"/>
            <a:ext cx="8136900" cy="9765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Traffic Profile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81" name="Google Shape;181;p23"/>
          <p:cNvSpPr/>
          <p:nvPr/>
        </p:nvSpPr>
        <p:spPr>
          <a:xfrm flipH="1">
            <a:off x="1827275" y="2350357"/>
            <a:ext cx="19977900" cy="621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 txBox="1"/>
          <p:nvPr>
            <p:ph idx="3" type="body"/>
          </p:nvPr>
        </p:nvSpPr>
        <p:spPr>
          <a:xfrm>
            <a:off x="703400" y="2220925"/>
            <a:ext cx="22942800" cy="751200"/>
          </a:xfrm>
          <a:prstGeom prst="rect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437975" lIns="1219000" spcFirstLastPara="1" rIns="1219000" wrap="square" tIns="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4400">
                <a:solidFill>
                  <a:srgbClr val="38761D"/>
                </a:solidFill>
              </a:rPr>
              <a:t>Our analysis identified the following characteristics of the traffic on the network:</a:t>
            </a:r>
            <a:r>
              <a:rPr lang="en-US" sz="4400"/>
              <a:t> </a:t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83" name="Google Shape;183;p23"/>
          <p:cNvGraphicFramePr/>
          <p:nvPr/>
        </p:nvGraphicFramePr>
        <p:xfrm>
          <a:off x="1176975" y="3488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{39B804ED-9CF5-4642-AE63-6689A4D5847A}</a:tableStyleId>
              </a:tblPr>
              <a:tblGrid>
                <a:gridCol w="7331875"/>
                <a:gridCol w="7331875"/>
                <a:gridCol w="7331875"/>
              </a:tblGrid>
              <a:tr h="117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127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Talkers (IP Addresses)</a:t>
                      </a:r>
                      <a:endParaRPr sz="40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800">
                          <a:solidFill>
                            <a:srgbClr val="38761D"/>
                          </a:solidFill>
                        </a:rPr>
                        <a:t>172.16.4.205 &amp; 185.243.115.84</a:t>
                      </a:r>
                      <a:endParaRPr sz="3800">
                        <a:solidFill>
                          <a:srgbClr val="38761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35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Machines that sent the most traffic.</a:t>
                      </a:r>
                      <a:endParaRPr sz="35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2114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Most Common Protocols</a:t>
                      </a:r>
                      <a:endParaRPr sz="40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UDP - “DNS”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TCP - “TLS” and “HTTP”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Internet Group Management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35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Three most common protocols on the network.</a:t>
                      </a:r>
                      <a:endParaRPr sz="35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127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# of Unique IP Addresses</a:t>
                      </a:r>
                      <a:endParaRPr sz="40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879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35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 of observed IP addresses.</a:t>
                      </a:r>
                      <a:endParaRPr sz="35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127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Subnets </a:t>
                      </a:r>
                      <a:endParaRPr sz="40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/24 or 256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35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Observed subnet ranges.</a:t>
                      </a:r>
                      <a:endParaRPr sz="35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2114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# of Malware Species</a:t>
                      </a:r>
                      <a:endParaRPr sz="40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3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  <a:p>
                      <a:pPr indent="-482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8761D"/>
                        </a:buClr>
                        <a:buSzPts val="4000"/>
                        <a:buChar char="-"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June11.dll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  <a:p>
                      <a:pPr indent="-482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8761D"/>
                        </a:buClr>
                        <a:buSzPts val="4000"/>
                        <a:buChar char="-"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Post.php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  <a:p>
                      <a:pPr indent="-482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8761D"/>
                        </a:buClr>
                        <a:buSzPts val="4000"/>
                        <a:buChar char="-"/>
                      </a:pPr>
                      <a:r>
                        <a:rPr lang="en-US" sz="4000">
                          <a:solidFill>
                            <a:srgbClr val="38761D"/>
                          </a:solidFill>
                        </a:rPr>
                        <a:t>PQ8twy</a:t>
                      </a:r>
                      <a:endParaRPr sz="4000">
                        <a:solidFill>
                          <a:srgbClr val="38761D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3500">
                          <a:solidFill>
                            <a:srgbClr val="38761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Number of malware binaries identified in traffic.</a:t>
                      </a:r>
                      <a:endParaRPr sz="3500">
                        <a:solidFill>
                          <a:srgbClr val="38761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761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/>
          <p:nvPr/>
        </p:nvSpPr>
        <p:spPr>
          <a:xfrm flipH="1">
            <a:off x="1049275" y="561900"/>
            <a:ext cx="10379100" cy="911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type="title"/>
          </p:nvPr>
        </p:nvSpPr>
        <p:spPr>
          <a:xfrm>
            <a:off x="-32716" y="5040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Behavioral Analysis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91" name="Google Shape;191;p24"/>
          <p:cNvSpPr/>
          <p:nvPr/>
        </p:nvSpPr>
        <p:spPr>
          <a:xfrm flipH="1">
            <a:off x="1049400" y="2088950"/>
            <a:ext cx="9701100" cy="6864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rgbClr val="38761D"/>
                </a:solidFill>
              </a:rPr>
              <a:t>Purpose of Traffic on the Network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193" name="Google Shape;193;p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4"/>
          <p:cNvSpPr/>
          <p:nvPr/>
        </p:nvSpPr>
        <p:spPr>
          <a:xfrm flipH="1">
            <a:off x="1049300" y="3390700"/>
            <a:ext cx="22596900" cy="95634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Users were observed engaging in the following kinds of activity: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br>
              <a:rPr lang="en-US">
                <a:solidFill>
                  <a:srgbClr val="38761D"/>
                </a:solidFill>
              </a:rPr>
            </a:br>
            <a:r>
              <a:rPr lang="en-US" u="sng">
                <a:solidFill>
                  <a:srgbClr val="38761D"/>
                </a:solidFill>
              </a:rPr>
              <a:t>“</a:t>
            </a:r>
            <a:r>
              <a:rPr b="1" lang="en-US" u="sng">
                <a:solidFill>
                  <a:srgbClr val="38761D"/>
                </a:solidFill>
              </a:rPr>
              <a:t>Normal</a:t>
            </a:r>
            <a:r>
              <a:rPr lang="en-US" u="sng">
                <a:solidFill>
                  <a:srgbClr val="38761D"/>
                </a:solidFill>
              </a:rPr>
              <a:t>”</a:t>
            </a:r>
            <a:r>
              <a:rPr b="1" lang="en-US" u="sng">
                <a:solidFill>
                  <a:srgbClr val="38761D"/>
                </a:solidFill>
              </a:rPr>
              <a:t> Activity</a:t>
            </a:r>
            <a:endParaRPr u="sng">
              <a:solidFill>
                <a:srgbClr val="38761D"/>
              </a:solidFill>
            </a:endParaRPr>
          </a:p>
          <a:p>
            <a:pPr indent="-463550" lvl="0" marL="914400" rtl="0" algn="l">
              <a:spcBef>
                <a:spcPts val="21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Visiting chromebooktrivia.com</a:t>
            </a:r>
            <a:endParaRPr>
              <a:solidFill>
                <a:srgbClr val="38761D"/>
              </a:solidFill>
            </a:endParaRPr>
          </a:p>
          <a:p>
            <a:pPr indent="-4635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Browsing cardboardspaceshiptoys.com</a:t>
            </a:r>
            <a:endParaRPr>
              <a:solidFill>
                <a:srgbClr val="38761D"/>
              </a:solidFill>
            </a:endParaRPr>
          </a:p>
          <a:p>
            <a:pPr indent="-4635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Managing a Time Magazine subscription at </a:t>
            </a:r>
            <a:r>
              <a:rPr lang="en-US">
                <a:solidFill>
                  <a:srgbClr val="38761D"/>
                </a:solidFill>
              </a:rPr>
              <a:t>subscription-assets-time.com</a:t>
            </a:r>
            <a:endParaRPr>
              <a:solidFill>
                <a:srgbClr val="38761D"/>
              </a:solidFill>
            </a:endParaRPr>
          </a:p>
          <a:p>
            <a:pPr indent="-4635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Researching how to flatten warped vinyl records at vinylmeplease.com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b="1" lang="en-US" u="sng">
                <a:solidFill>
                  <a:srgbClr val="38761D"/>
                </a:solidFill>
              </a:rPr>
              <a:t>Suspicious Activity</a:t>
            </a:r>
            <a:endParaRPr u="sng">
              <a:solidFill>
                <a:srgbClr val="38761D"/>
              </a:solidFill>
            </a:endParaRPr>
          </a:p>
          <a:p>
            <a:pPr indent="-463550" lvl="0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Browsing</a:t>
            </a:r>
            <a:r>
              <a:rPr lang="en-US">
                <a:solidFill>
                  <a:srgbClr val="38761D"/>
                </a:solidFill>
              </a:rPr>
              <a:t> and downloading movies from publicdomaintorrents.info</a:t>
            </a:r>
            <a:endParaRPr>
              <a:solidFill>
                <a:srgbClr val="38761D"/>
              </a:solidFill>
            </a:endParaRPr>
          </a:p>
          <a:p>
            <a:pPr indent="-4635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A user downloaded a trojan horse malware file called june11.dll </a:t>
            </a:r>
            <a:endParaRPr>
              <a:solidFill>
                <a:srgbClr val="38761D"/>
              </a:solidFill>
            </a:endParaRPr>
          </a:p>
          <a:p>
            <a:pPr indent="-4635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38761D"/>
              </a:buClr>
              <a:buSzPts val="3700"/>
              <a:buChar char="●"/>
            </a:pPr>
            <a:r>
              <a:rPr lang="en-US">
                <a:solidFill>
                  <a:srgbClr val="38761D"/>
                </a:solidFill>
              </a:rPr>
              <a:t>Browsing iphonehacks.com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type="title"/>
          </p:nvPr>
        </p:nvSpPr>
        <p:spPr>
          <a:xfrm>
            <a:off x="600993" y="5801542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8761D"/>
                </a:solidFill>
              </a:rPr>
              <a:t>Normal Activity</a:t>
            </a:r>
            <a:endParaRPr>
              <a:solidFill>
                <a:srgbClr val="38761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grpSp>
        <p:nvGrpSpPr>
          <p:cNvPr id="203" name="Google Shape;203;p25"/>
          <p:cNvGrpSpPr/>
          <p:nvPr/>
        </p:nvGrpSpPr>
        <p:grpSpPr>
          <a:xfrm>
            <a:off x="5599022" y="5983737"/>
            <a:ext cx="2101019" cy="1748525"/>
            <a:chOff x="457200" y="1378813"/>
            <a:chExt cx="776889" cy="621300"/>
          </a:xfrm>
        </p:grpSpPr>
        <p:sp>
          <p:nvSpPr>
            <p:cNvPr id="204" name="Google Shape;204;p25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5" name="Google Shape;205;p25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